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3" r:id="rId7"/>
    <p:sldId id="271" r:id="rId8"/>
    <p:sldId id="260" r:id="rId9"/>
    <p:sldId id="261" r:id="rId10"/>
    <p:sldId id="268" r:id="rId11"/>
    <p:sldId id="264" r:id="rId12"/>
    <p:sldId id="265" r:id="rId13"/>
    <p:sldId id="266" r:id="rId14"/>
    <p:sldId id="267" r:id="rId15"/>
    <p:sldId id="274" r:id="rId16"/>
    <p:sldId id="272" r:id="rId17"/>
    <p:sldId id="273" r:id="rId18"/>
    <p:sldId id="270" r:id="rId19"/>
    <p:sldId id="269" r:id="rId2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3E0C-0CE8-4131-B3BB-2AD08663385A}" type="datetimeFigureOut">
              <a:rPr lang="bg-BG" smtClean="0"/>
              <a:pPr/>
              <a:t>15.11.2015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3F17-A5FB-4D64-BB5B-39F3871517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3E0C-0CE8-4131-B3BB-2AD08663385A}" type="datetimeFigureOut">
              <a:rPr lang="bg-BG" smtClean="0"/>
              <a:pPr/>
              <a:t>15.11.2015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3F17-A5FB-4D64-BB5B-39F3871517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3E0C-0CE8-4131-B3BB-2AD08663385A}" type="datetimeFigureOut">
              <a:rPr lang="bg-BG" smtClean="0"/>
              <a:pPr/>
              <a:t>15.11.2015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3F17-A5FB-4D64-BB5B-39F3871517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3E0C-0CE8-4131-B3BB-2AD08663385A}" type="datetimeFigureOut">
              <a:rPr lang="bg-BG" smtClean="0"/>
              <a:pPr/>
              <a:t>15.11.2015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3F17-A5FB-4D64-BB5B-39F3871517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3E0C-0CE8-4131-B3BB-2AD08663385A}" type="datetimeFigureOut">
              <a:rPr lang="bg-BG" smtClean="0"/>
              <a:pPr/>
              <a:t>15.11.2015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3F17-A5FB-4D64-BB5B-39F3871517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3E0C-0CE8-4131-B3BB-2AD08663385A}" type="datetimeFigureOut">
              <a:rPr lang="bg-BG" smtClean="0"/>
              <a:pPr/>
              <a:t>15.11.2015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3F17-A5FB-4D64-BB5B-39F3871517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3E0C-0CE8-4131-B3BB-2AD08663385A}" type="datetimeFigureOut">
              <a:rPr lang="bg-BG" smtClean="0"/>
              <a:pPr/>
              <a:t>15.11.2015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3F17-A5FB-4D64-BB5B-39F3871517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3E0C-0CE8-4131-B3BB-2AD08663385A}" type="datetimeFigureOut">
              <a:rPr lang="bg-BG" smtClean="0"/>
              <a:pPr/>
              <a:t>15.11.2015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3F17-A5FB-4D64-BB5B-39F3871517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3E0C-0CE8-4131-B3BB-2AD08663385A}" type="datetimeFigureOut">
              <a:rPr lang="bg-BG" smtClean="0"/>
              <a:pPr/>
              <a:t>15.11.2015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3F17-A5FB-4D64-BB5B-39F3871517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3E0C-0CE8-4131-B3BB-2AD08663385A}" type="datetimeFigureOut">
              <a:rPr lang="bg-BG" smtClean="0"/>
              <a:pPr/>
              <a:t>15.11.2015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3F17-A5FB-4D64-BB5B-39F3871517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3E0C-0CE8-4131-B3BB-2AD08663385A}" type="datetimeFigureOut">
              <a:rPr lang="bg-BG" smtClean="0"/>
              <a:pPr/>
              <a:t>15.11.2015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3F17-A5FB-4D64-BB5B-39F3871517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63E0C-0CE8-4131-B3BB-2AD08663385A}" type="datetimeFigureOut">
              <a:rPr lang="bg-BG" smtClean="0"/>
              <a:pPr/>
              <a:t>15.11.2015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F3F17-A5FB-4D64-BB5B-39F3871517AD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Chemical Safety</a:t>
            </a:r>
            <a:endParaRPr lang="bg-BG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 smtClean="0"/>
              <a:t>Rami</a:t>
            </a:r>
            <a:r>
              <a:rPr lang="en-US" b="1" dirty="0" smtClean="0"/>
              <a:t> E. </a:t>
            </a:r>
            <a:r>
              <a:rPr lang="en-US" b="1" dirty="0" err="1" smtClean="0"/>
              <a:t>Kremesti</a:t>
            </a:r>
            <a:r>
              <a:rPr lang="en-US" b="1" dirty="0" smtClean="0"/>
              <a:t> M.Sc.</a:t>
            </a:r>
            <a:endParaRPr lang="bg-BG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97151"/>
            <a:ext cx="1792561" cy="17925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5875"/>
            <a:ext cx="1628800" cy="16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22803"/>
            <a:ext cx="1634427" cy="1556792"/>
          </a:xfrm>
          <a:prstGeom prst="rect">
            <a:avLst/>
          </a:prstGeom>
        </p:spPr>
      </p:pic>
      <p:pic>
        <p:nvPicPr>
          <p:cNvPr id="1026" name="Picture 2" descr="L:\kremesti.com\images\homepa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5816586"/>
            <a:ext cx="1943084" cy="827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Globally Harmonized </a:t>
            </a:r>
            <a:r>
              <a:rPr lang="en-GB" b="1" dirty="0" smtClean="0">
                <a:solidFill>
                  <a:srgbClr val="FF0000"/>
                </a:solidFill>
              </a:rPr>
              <a:t>System vs NFPA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3180102" cy="5271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484784"/>
            <a:ext cx="4608512" cy="28083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653136"/>
            <a:ext cx="1943816" cy="1851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186" y="4360242"/>
            <a:ext cx="2950614" cy="22818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3402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Chemicals Used at Carrington Power Station</a:t>
            </a:r>
            <a:endParaRPr lang="bg-BG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4186808" cy="4989513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 smtClean="0"/>
              <a:t>Concentrated Sulphuric Acid H</a:t>
            </a:r>
            <a:r>
              <a:rPr lang="en-US" sz="4400" baseline="-25000" dirty="0" smtClean="0"/>
              <a:t>2</a:t>
            </a:r>
            <a:r>
              <a:rPr lang="en-US" sz="4400" dirty="0" smtClean="0"/>
              <a:t>SO4 96%</a:t>
            </a:r>
          </a:p>
          <a:p>
            <a:r>
              <a:rPr lang="en-US" sz="4400" dirty="0" smtClean="0"/>
              <a:t>Soda Caustic NaOH 25-50%</a:t>
            </a:r>
          </a:p>
          <a:p>
            <a:r>
              <a:rPr lang="en-US" sz="4400" dirty="0" smtClean="0"/>
              <a:t>Ferric Chloride 40% FeCl</a:t>
            </a:r>
            <a:r>
              <a:rPr lang="en-US" sz="4400" baseline="-25000" dirty="0" smtClean="0"/>
              <a:t>3</a:t>
            </a:r>
          </a:p>
          <a:p>
            <a:r>
              <a:rPr lang="en-US" sz="4400" dirty="0" smtClean="0"/>
              <a:t>Sodium Hypochlorite 15% NaOCl</a:t>
            </a:r>
          </a:p>
          <a:p>
            <a:r>
              <a:rPr lang="en-US" sz="4400" dirty="0" smtClean="0"/>
              <a:t>Flocculant polymer</a:t>
            </a:r>
          </a:p>
          <a:p>
            <a:r>
              <a:rPr lang="en-US" sz="4400" dirty="0" smtClean="0"/>
              <a:t>Concentrated Ammonia 30% NH</a:t>
            </a:r>
            <a:r>
              <a:rPr lang="en-US" sz="4400" baseline="-25000" dirty="0" smtClean="0"/>
              <a:t>3</a:t>
            </a:r>
          </a:p>
          <a:p>
            <a:r>
              <a:rPr lang="en-US" sz="4400" dirty="0" smtClean="0"/>
              <a:t>Tri-Sodium Phosphate Na</a:t>
            </a:r>
            <a:r>
              <a:rPr lang="en-US" sz="4400" baseline="-25000" dirty="0" smtClean="0"/>
              <a:t>3</a:t>
            </a:r>
            <a:r>
              <a:rPr lang="en-US" sz="4400" dirty="0" smtClean="0"/>
              <a:t>PO4</a:t>
            </a:r>
          </a:p>
          <a:p>
            <a:r>
              <a:rPr lang="en-US" sz="4400" dirty="0" smtClean="0"/>
              <a:t>Sodium Bi </a:t>
            </a:r>
            <a:r>
              <a:rPr lang="en-US" sz="4400" dirty="0" err="1" smtClean="0"/>
              <a:t>Sulphite</a:t>
            </a:r>
            <a:endParaRPr lang="en-US" sz="4400" dirty="0" smtClean="0"/>
          </a:p>
          <a:p>
            <a:r>
              <a:rPr lang="en-US" sz="4400" dirty="0" smtClean="0"/>
              <a:t>Anti-</a:t>
            </a:r>
            <a:r>
              <a:rPr lang="en-US" sz="4400" dirty="0" err="1" smtClean="0"/>
              <a:t>Scalant</a:t>
            </a:r>
            <a:endParaRPr lang="en-US" sz="4400" dirty="0" smtClean="0"/>
          </a:p>
          <a:p>
            <a:r>
              <a:rPr lang="en-US" sz="4400" dirty="0"/>
              <a:t>Citric Acid</a:t>
            </a:r>
          </a:p>
          <a:p>
            <a:endParaRPr lang="en-US" dirty="0" smtClean="0"/>
          </a:p>
          <a:p>
            <a:endParaRPr lang="bg-BG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44009" y="1484784"/>
            <a:ext cx="4042792" cy="45821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Active </a:t>
            </a:r>
            <a:r>
              <a:rPr lang="en-US" sz="2400" dirty="0"/>
              <a:t>Carbon</a:t>
            </a:r>
          </a:p>
          <a:p>
            <a:r>
              <a:rPr lang="en-US" sz="2400" dirty="0"/>
              <a:t>Various Reagents for WSC online monitoring</a:t>
            </a:r>
          </a:p>
          <a:p>
            <a:r>
              <a:rPr lang="en-US" sz="2400" dirty="0"/>
              <a:t>pH Reducer (Sodium Hydrogen Sulphate)</a:t>
            </a:r>
          </a:p>
          <a:p>
            <a:r>
              <a:rPr lang="en-US" sz="2400" dirty="0"/>
              <a:t>pH increaser (Sodium Bi Carbonate)</a:t>
            </a:r>
          </a:p>
          <a:p>
            <a:r>
              <a:rPr lang="en-US" sz="2400" dirty="0"/>
              <a:t>Chlorine Dioxide</a:t>
            </a:r>
          </a:p>
          <a:p>
            <a:r>
              <a:rPr lang="en-US" sz="2400" dirty="0"/>
              <a:t>Calcium Hypochlorite</a:t>
            </a:r>
          </a:p>
          <a:p>
            <a:r>
              <a:rPr lang="en-US" sz="2400" dirty="0"/>
              <a:t>Foam </a:t>
            </a:r>
            <a:r>
              <a:rPr lang="en-US" sz="2400" dirty="0" smtClean="0"/>
              <a:t>Doctor</a:t>
            </a:r>
          </a:p>
          <a:p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/CO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/N</a:t>
            </a:r>
            <a:r>
              <a:rPr lang="en-US" sz="2400" baseline="-25000" dirty="0" smtClean="0"/>
              <a:t>2</a:t>
            </a:r>
          </a:p>
          <a:p>
            <a:r>
              <a:rPr lang="en-US" sz="2400" dirty="0" smtClean="0"/>
              <a:t>Various Construction Chemicals (glues, thinners, etc.)</a:t>
            </a:r>
            <a:endParaRPr lang="en-US" sz="2400" dirty="0"/>
          </a:p>
          <a:p>
            <a:endParaRPr lang="bg-BG" dirty="0"/>
          </a:p>
        </p:txBody>
      </p:sp>
      <p:pic>
        <p:nvPicPr>
          <p:cNvPr id="6" name="Picture 2" descr="L:\kremesti.com\images\homep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5785006"/>
            <a:ext cx="1943084" cy="827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Never Mix Chemicals !!!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Acid with Base - </a:t>
            </a:r>
            <a:r>
              <a:rPr lang="en-GB" b="1" dirty="0">
                <a:solidFill>
                  <a:srgbClr val="FF0000"/>
                </a:solidFill>
              </a:rPr>
              <a:t>(Exothermic)!!!</a:t>
            </a:r>
            <a:endParaRPr lang="en-GB" dirty="0" smtClean="0"/>
          </a:p>
          <a:p>
            <a:r>
              <a:rPr lang="en-GB" dirty="0" smtClean="0"/>
              <a:t>Reducing Agent with Oxidizing Agent </a:t>
            </a:r>
            <a:r>
              <a:rPr lang="en-GB" b="1" dirty="0">
                <a:solidFill>
                  <a:srgbClr val="FF0000"/>
                </a:solidFill>
              </a:rPr>
              <a:t>(Exothermic)!!!</a:t>
            </a:r>
            <a:endParaRPr lang="en-GB" dirty="0" smtClean="0"/>
          </a:p>
          <a:p>
            <a:r>
              <a:rPr lang="en-GB" dirty="0" smtClean="0"/>
              <a:t>Concentrated Sulphuric acid with water </a:t>
            </a:r>
            <a:r>
              <a:rPr lang="en-GB" b="1" dirty="0">
                <a:solidFill>
                  <a:srgbClr val="FF0000"/>
                </a:solidFill>
              </a:rPr>
              <a:t>(Exothermic)!!!</a:t>
            </a:r>
            <a:endParaRPr lang="en-GB" dirty="0" smtClean="0"/>
          </a:p>
          <a:p>
            <a:r>
              <a:rPr lang="en-GB" dirty="0" smtClean="0"/>
              <a:t>Concentrated NaOH with water </a:t>
            </a:r>
            <a:r>
              <a:rPr lang="en-GB" b="1" dirty="0">
                <a:solidFill>
                  <a:srgbClr val="FF0000"/>
                </a:solidFill>
              </a:rPr>
              <a:t>(Exothermic)!!!</a:t>
            </a:r>
            <a:endParaRPr lang="en-GB" dirty="0" smtClean="0"/>
          </a:p>
          <a:p>
            <a:r>
              <a:rPr lang="en-GB" dirty="0" smtClean="0"/>
              <a:t>Any two chemicals without understanding the chemistry – could release heat or gas</a:t>
            </a:r>
          </a:p>
        </p:txBody>
      </p:sp>
    </p:spTree>
    <p:extLst>
      <p:ext uri="{BB962C8B-B14F-4D97-AF65-F5344CB8AC3E}">
        <p14:creationId xmlns="" xmlns:p14="http://schemas.microsoft.com/office/powerpoint/2010/main" val="936729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Incompatible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Sulphuric acid with rubber/latex</a:t>
            </a:r>
          </a:p>
          <a:p>
            <a:r>
              <a:rPr lang="en-GB" dirty="0" smtClean="0"/>
              <a:t>Ferric chloride with Stainless Steel</a:t>
            </a:r>
          </a:p>
          <a:p>
            <a:r>
              <a:rPr lang="en-GB" dirty="0" smtClean="0"/>
              <a:t>Carbon steel with very high pH (Caustic corrosion)</a:t>
            </a:r>
          </a:p>
          <a:p>
            <a:r>
              <a:rPr lang="en-GB" dirty="0" smtClean="0"/>
              <a:t>Carbon steel with very low pH (acid corrosion releases H</a:t>
            </a:r>
            <a:r>
              <a:rPr lang="en-GB" baseline="-25000" dirty="0" smtClean="0"/>
              <a:t>2</a:t>
            </a:r>
            <a:r>
              <a:rPr lang="en-GB" dirty="0" smtClean="0"/>
              <a:t> gas)</a:t>
            </a:r>
          </a:p>
          <a:p>
            <a:r>
              <a:rPr lang="en-GB" dirty="0" smtClean="0"/>
              <a:t>Concrete with acid (releases CO</a:t>
            </a:r>
            <a:r>
              <a:rPr lang="en-GB" baseline="-25000" dirty="0" smtClean="0"/>
              <a:t>2</a:t>
            </a:r>
            <a:r>
              <a:rPr lang="en-GB" dirty="0" smtClean="0"/>
              <a:t>)</a:t>
            </a:r>
          </a:p>
          <a:p>
            <a:r>
              <a:rPr lang="en-GB" dirty="0" smtClean="0"/>
              <a:t>Concentrated ammonia with hot works</a:t>
            </a:r>
          </a:p>
          <a:p>
            <a:r>
              <a:rPr lang="en-GB" dirty="0" smtClean="0"/>
              <a:t>NaOCl with Acid</a:t>
            </a:r>
          </a:p>
          <a:p>
            <a:r>
              <a:rPr lang="en-GB" dirty="0" smtClean="0"/>
              <a:t>Acid with Base</a:t>
            </a:r>
          </a:p>
          <a:p>
            <a:endParaRPr lang="en-GB" dirty="0"/>
          </a:p>
        </p:txBody>
      </p:sp>
      <p:pic>
        <p:nvPicPr>
          <p:cNvPr id="5" name="Picture 2" descr="L:\kremesti.com\images\homep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5785006"/>
            <a:ext cx="1943084" cy="827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60687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PPE/Small Spill Containment/Kit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12776"/>
            <a:ext cx="2964505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01008"/>
            <a:ext cx="2144075" cy="29687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924" y="1417638"/>
            <a:ext cx="3176003" cy="2382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37413"/>
            <a:ext cx="2925145" cy="27759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6908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Large Spill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="" xmlns:p14="http://schemas.microsoft.com/office/powerpoint/2010/main" val="1642875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Bulk Chemical Unloading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90" y="1600200"/>
            <a:ext cx="6765819" cy="4525963"/>
          </a:xfrm>
        </p:spPr>
      </p:pic>
    </p:spTree>
    <p:extLst>
      <p:ext uri="{BB962C8B-B14F-4D97-AF65-F5344CB8AC3E}">
        <p14:creationId xmlns="" xmlns:p14="http://schemas.microsoft.com/office/powerpoint/2010/main" val="854183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Safety In Engineering 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54825"/>
            <a:ext cx="2736304" cy="159179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8840"/>
            <a:ext cx="3312368" cy="25170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9652" y="1528604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Earth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148837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Dry Lock Connection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080" y="3937337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Layers of Protection Analysis in Design Phase:</a:t>
            </a:r>
          </a:p>
          <a:p>
            <a:r>
              <a:rPr lang="en-GB" b="1" dirty="0">
                <a:solidFill>
                  <a:srgbClr val="FF0000"/>
                </a:solidFill>
              </a:rPr>
              <a:t/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1. Overflow prevention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2. Recommended Maintenance and Inspection Routine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97388"/>
            <a:ext cx="1536452" cy="15364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9208" y="4892459"/>
            <a:ext cx="1522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Crash Barrier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301" y="5167509"/>
            <a:ext cx="2017963" cy="15962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56752" y="4834295"/>
            <a:ext cx="1522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Wheel Chocks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4" name="Picture 2" descr="L:\kremesti.com\images\homepag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5785006"/>
            <a:ext cx="1943084" cy="827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27233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Emergency Response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In case of exposure, flush with plenty of water and remove contaminated clothing</a:t>
            </a:r>
          </a:p>
          <a:p>
            <a:r>
              <a:rPr lang="en-GB" dirty="0" smtClean="0"/>
              <a:t>To neutralize spills:</a:t>
            </a:r>
          </a:p>
          <a:p>
            <a:pPr lvl="1"/>
            <a:r>
              <a:rPr lang="en-GB" dirty="0" smtClean="0"/>
              <a:t>Neutralize acid with mild base (Na</a:t>
            </a:r>
            <a:r>
              <a:rPr lang="en-GB" baseline="-25000" dirty="0" smtClean="0"/>
              <a:t>2</a:t>
            </a:r>
            <a:r>
              <a:rPr lang="en-GB" dirty="0" smtClean="0"/>
              <a:t>CO</a:t>
            </a:r>
            <a:r>
              <a:rPr lang="en-GB" baseline="-25000" dirty="0" smtClean="0"/>
              <a:t>3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Neutralize Base with mild acid (Sodium Bi Sulphate)</a:t>
            </a:r>
          </a:p>
          <a:p>
            <a:pPr lvl="1"/>
            <a:r>
              <a:rPr lang="en-GB" dirty="0" smtClean="0"/>
              <a:t>Organics with Active Carbon</a:t>
            </a:r>
          </a:p>
          <a:p>
            <a:pPr lvl="1"/>
            <a:r>
              <a:rPr lang="en-GB" dirty="0" smtClean="0"/>
              <a:t>Dilution is NOT the solution to Pollution (from pH 13 to pH 7 need x1000,000 dilution)</a:t>
            </a:r>
          </a:p>
          <a:p>
            <a:r>
              <a:rPr lang="en-GB" dirty="0" smtClean="0"/>
              <a:t>Prevent leakage into waterways</a:t>
            </a:r>
          </a:p>
          <a:p>
            <a:r>
              <a:rPr lang="en-GB" dirty="0" smtClean="0"/>
              <a:t>In case of large spill consult MAPP (Major Accident Prevention Plan)</a:t>
            </a:r>
            <a:endParaRPr lang="en-GB" dirty="0"/>
          </a:p>
        </p:txBody>
      </p:sp>
      <p:pic>
        <p:nvPicPr>
          <p:cNvPr id="4" name="Picture 2" descr="L:\kremesti.com\images\homep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5785006"/>
            <a:ext cx="1943084" cy="827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41782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Questions? Remarks?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Thank you for your attention.</a:t>
            </a:r>
          </a:p>
          <a:p>
            <a:endParaRPr lang="en-GB" dirty="0"/>
          </a:p>
          <a:p>
            <a:r>
              <a:rPr lang="en-GB" dirty="0" smtClean="0"/>
              <a:t>Be Safe !!!!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225" y="2564904"/>
            <a:ext cx="2521863" cy="2148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174722"/>
            <a:ext cx="2331969" cy="19185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057188"/>
            <a:ext cx="2331967" cy="2211725"/>
          </a:xfrm>
          <a:prstGeom prst="rect">
            <a:avLst/>
          </a:prstGeom>
        </p:spPr>
      </p:pic>
      <p:pic>
        <p:nvPicPr>
          <p:cNvPr id="8" name="Picture 2" descr="L:\kremesti.com\images\homepa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5785006"/>
            <a:ext cx="1943084" cy="827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77194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Need for Chemicals</a:t>
            </a:r>
            <a:endParaRPr lang="bg-BG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Fuel</a:t>
            </a:r>
          </a:p>
          <a:p>
            <a:r>
              <a:rPr lang="en-US" dirty="0" smtClean="0"/>
              <a:t>Cleaning</a:t>
            </a:r>
          </a:p>
          <a:p>
            <a:r>
              <a:rPr lang="en-US" dirty="0" smtClean="0"/>
              <a:t>Personal Hygiene</a:t>
            </a:r>
          </a:p>
          <a:p>
            <a:r>
              <a:rPr lang="en-US" dirty="0" smtClean="0"/>
              <a:t>pH control</a:t>
            </a:r>
          </a:p>
          <a:p>
            <a:r>
              <a:rPr lang="en-US" dirty="0" smtClean="0"/>
              <a:t>Biocides/Disinfection</a:t>
            </a:r>
          </a:p>
          <a:p>
            <a:r>
              <a:rPr lang="en-US" dirty="0" smtClean="0"/>
              <a:t>Packaging</a:t>
            </a:r>
          </a:p>
          <a:p>
            <a:r>
              <a:rPr lang="en-US" dirty="0" smtClean="0"/>
              <a:t>Pharmaceuticals</a:t>
            </a:r>
          </a:p>
          <a:p>
            <a:r>
              <a:rPr lang="en-US" dirty="0" smtClean="0"/>
              <a:t>Water Treatment</a:t>
            </a:r>
          </a:p>
          <a:p>
            <a:r>
              <a:rPr lang="en-US" dirty="0" smtClean="0"/>
              <a:t>Corrosion Control</a:t>
            </a:r>
          </a:p>
          <a:p>
            <a:r>
              <a:rPr lang="en-US" dirty="0" smtClean="0"/>
              <a:t>Machine Lubrication</a:t>
            </a:r>
          </a:p>
          <a:p>
            <a:r>
              <a:rPr lang="en-US" dirty="0" smtClean="0"/>
              <a:t>Paints/Finishes</a:t>
            </a:r>
          </a:p>
          <a:p>
            <a:r>
              <a:rPr lang="en-US" dirty="0" smtClean="0"/>
              <a:t>Concrete/Building Materials</a:t>
            </a:r>
          </a:p>
          <a:p>
            <a:r>
              <a:rPr lang="en-US" dirty="0" smtClean="0"/>
              <a:t>Clothing/Textiles</a:t>
            </a:r>
          </a:p>
          <a:p>
            <a:r>
              <a:rPr lang="en-US" dirty="0" smtClean="0"/>
              <a:t>Fire Fighting</a:t>
            </a:r>
          </a:p>
          <a:p>
            <a:endParaRPr lang="en-US" dirty="0" smtClean="0"/>
          </a:p>
          <a:p>
            <a:endParaRPr lang="bg-BG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08674" y="1600199"/>
            <a:ext cx="36827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Adhesives</a:t>
            </a:r>
          </a:p>
          <a:p>
            <a:r>
              <a:rPr lang="en-US" sz="2000" dirty="0" smtClean="0"/>
              <a:t>Solvents</a:t>
            </a:r>
          </a:p>
          <a:p>
            <a:r>
              <a:rPr lang="en-US" sz="2000" dirty="0" smtClean="0"/>
              <a:t>NDT (QC)</a:t>
            </a:r>
          </a:p>
          <a:p>
            <a:r>
              <a:rPr lang="en-US" sz="2000" dirty="0" smtClean="0"/>
              <a:t>Food industry (flavorings, preservatives)</a:t>
            </a:r>
          </a:p>
          <a:p>
            <a:r>
              <a:rPr lang="en-US" sz="2000" dirty="0" smtClean="0"/>
              <a:t>Chemical Analysis</a:t>
            </a:r>
          </a:p>
          <a:p>
            <a:r>
              <a:rPr lang="en-US" sz="2000" dirty="0" smtClean="0"/>
              <a:t>Crowd Control</a:t>
            </a:r>
          </a:p>
          <a:p>
            <a:r>
              <a:rPr lang="en-US" sz="2000" dirty="0" smtClean="0"/>
              <a:t>Agriculture</a:t>
            </a:r>
          </a:p>
          <a:p>
            <a:endParaRPr lang="en-US" dirty="0" smtClean="0"/>
          </a:p>
          <a:p>
            <a:endParaRPr lang="bg-BG" dirty="0"/>
          </a:p>
        </p:txBody>
      </p:sp>
      <p:pic>
        <p:nvPicPr>
          <p:cNvPr id="6" name="Picture 2" descr="L:\kremesti.com\images\homep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5785006"/>
            <a:ext cx="1943084" cy="827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Types of Chemicals</a:t>
            </a:r>
            <a:endParaRPr lang="bg-BG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0551"/>
            <a:ext cx="3322712" cy="4992244"/>
          </a:xfrm>
        </p:spPr>
        <p:txBody>
          <a:bodyPr>
            <a:normAutofit fontScale="47500" lnSpcReduction="20000"/>
          </a:bodyPr>
          <a:lstStyle/>
          <a:p>
            <a:r>
              <a:rPr lang="en-US" sz="3800" dirty="0" smtClean="0"/>
              <a:t>Acids</a:t>
            </a:r>
          </a:p>
          <a:p>
            <a:r>
              <a:rPr lang="en-US" sz="3800" dirty="0" smtClean="0"/>
              <a:t>Bases</a:t>
            </a:r>
          </a:p>
          <a:p>
            <a:r>
              <a:rPr lang="en-US" sz="3800" dirty="0" smtClean="0"/>
              <a:t>Oxidizing Agents</a:t>
            </a:r>
          </a:p>
          <a:p>
            <a:r>
              <a:rPr lang="en-US" sz="3800" dirty="0" smtClean="0"/>
              <a:t>Reducing Agents </a:t>
            </a:r>
          </a:p>
          <a:p>
            <a:r>
              <a:rPr lang="en-US" sz="3800" dirty="0" smtClean="0"/>
              <a:t>Desiccants (Dehydrating agents)</a:t>
            </a:r>
          </a:p>
          <a:p>
            <a:r>
              <a:rPr lang="en-US" sz="3800" dirty="0" smtClean="0"/>
              <a:t>Organic</a:t>
            </a:r>
          </a:p>
          <a:p>
            <a:r>
              <a:rPr lang="en-US" sz="3800" dirty="0" smtClean="0"/>
              <a:t>Inorganic</a:t>
            </a:r>
          </a:p>
          <a:p>
            <a:r>
              <a:rPr lang="en-US" sz="3800" dirty="0" smtClean="0"/>
              <a:t>Surfactants</a:t>
            </a:r>
          </a:p>
          <a:p>
            <a:r>
              <a:rPr lang="en-US" sz="3800" dirty="0" smtClean="0"/>
              <a:t>Coagulants</a:t>
            </a:r>
          </a:p>
          <a:p>
            <a:r>
              <a:rPr lang="en-US" sz="3800" dirty="0" smtClean="0"/>
              <a:t>Dyes</a:t>
            </a:r>
          </a:p>
          <a:p>
            <a:r>
              <a:rPr lang="en-US" sz="3800" dirty="0" smtClean="0"/>
              <a:t>Adsorbents</a:t>
            </a:r>
          </a:p>
          <a:p>
            <a:r>
              <a:rPr lang="en-US" sz="3800" dirty="0" err="1" smtClean="0"/>
              <a:t>Chelants</a:t>
            </a:r>
            <a:endParaRPr lang="en-US" sz="3800" dirty="0" smtClean="0"/>
          </a:p>
          <a:p>
            <a:r>
              <a:rPr lang="en-US" sz="3800" dirty="0" smtClean="0"/>
              <a:t>Inert</a:t>
            </a:r>
          </a:p>
          <a:p>
            <a:r>
              <a:rPr lang="en-US" sz="3800" dirty="0" smtClean="0"/>
              <a:t>Radioactive</a:t>
            </a:r>
          </a:p>
          <a:p>
            <a:r>
              <a:rPr lang="en-US" sz="3800" dirty="0" smtClean="0"/>
              <a:t>Explosive</a:t>
            </a:r>
          </a:p>
          <a:p>
            <a:r>
              <a:rPr lang="en-US" sz="3800" dirty="0" smtClean="0"/>
              <a:t>Photosensitive</a:t>
            </a:r>
          </a:p>
          <a:p>
            <a:endParaRPr lang="bg-BG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95936" y="1417638"/>
            <a:ext cx="3672408" cy="5025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Buffers</a:t>
            </a:r>
          </a:p>
          <a:p>
            <a:r>
              <a:rPr lang="en-US" sz="1800" dirty="0" smtClean="0"/>
              <a:t>Catalysts</a:t>
            </a:r>
          </a:p>
          <a:p>
            <a:r>
              <a:rPr lang="en-US" sz="1800" dirty="0" smtClean="0"/>
              <a:t>Metals</a:t>
            </a:r>
          </a:p>
          <a:p>
            <a:r>
              <a:rPr lang="en-US" sz="1800" dirty="0" smtClean="0"/>
              <a:t>Metalloids</a:t>
            </a:r>
          </a:p>
          <a:p>
            <a:r>
              <a:rPr lang="en-US" sz="1800" dirty="0" smtClean="0"/>
              <a:t>Poisons</a:t>
            </a:r>
          </a:p>
          <a:p>
            <a:endParaRPr lang="en-US" sz="1800" dirty="0" smtClean="0"/>
          </a:p>
          <a:p>
            <a:endParaRPr lang="bg-BG" dirty="0"/>
          </a:p>
        </p:txBody>
      </p:sp>
      <p:pic>
        <p:nvPicPr>
          <p:cNvPr id="6" name="Picture 2" descr="L:\kremesti.com\images\homep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5785006"/>
            <a:ext cx="1943084" cy="827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Types of Chemical Reactions</a:t>
            </a:r>
            <a:endParaRPr lang="bg-BG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Red-ox Reaction (Ex. Fuel Combustion)</a:t>
            </a:r>
          </a:p>
          <a:p>
            <a:r>
              <a:rPr lang="en-US" dirty="0" smtClean="0"/>
              <a:t>Neutralization</a:t>
            </a:r>
          </a:p>
          <a:p>
            <a:r>
              <a:rPr lang="en-US" dirty="0" smtClean="0"/>
              <a:t>Dissolution</a:t>
            </a:r>
          </a:p>
          <a:p>
            <a:r>
              <a:rPr lang="en-US" dirty="0" smtClean="0"/>
              <a:t>Precipitation</a:t>
            </a:r>
          </a:p>
          <a:p>
            <a:r>
              <a:rPr lang="en-US" dirty="0" smtClean="0"/>
              <a:t>Chelation</a:t>
            </a:r>
          </a:p>
          <a:p>
            <a:r>
              <a:rPr lang="en-US" dirty="0" smtClean="0"/>
              <a:t>Decomposition</a:t>
            </a:r>
          </a:p>
          <a:p>
            <a:r>
              <a:rPr lang="en-US" dirty="0" smtClean="0"/>
              <a:t>Substitution</a:t>
            </a:r>
          </a:p>
          <a:p>
            <a:r>
              <a:rPr lang="en-US" dirty="0" smtClean="0"/>
              <a:t>Photochemical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bg-BG" dirty="0"/>
          </a:p>
        </p:txBody>
      </p:sp>
      <p:pic>
        <p:nvPicPr>
          <p:cNvPr id="5" name="Picture 2" descr="L:\kremesti.com\images\homep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5785006"/>
            <a:ext cx="1943084" cy="827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Main Properties of Chemicals/Chemical Reactions</a:t>
            </a:r>
            <a:endParaRPr lang="bg-BG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Toxic</a:t>
            </a:r>
          </a:p>
          <a:p>
            <a:r>
              <a:rPr lang="en-US" dirty="0" smtClean="0"/>
              <a:t>Carcinogenic/Mutagenic</a:t>
            </a:r>
          </a:p>
          <a:p>
            <a:r>
              <a:rPr lang="en-US" dirty="0" smtClean="0"/>
              <a:t>Oxidizing</a:t>
            </a:r>
          </a:p>
          <a:p>
            <a:r>
              <a:rPr lang="en-US" dirty="0" smtClean="0"/>
              <a:t>Corrosive</a:t>
            </a:r>
          </a:p>
          <a:p>
            <a:r>
              <a:rPr lang="en-US" dirty="0" smtClean="0"/>
              <a:t>Explosive</a:t>
            </a:r>
          </a:p>
          <a:p>
            <a:r>
              <a:rPr lang="en-US" dirty="0" smtClean="0"/>
              <a:t>Volatile</a:t>
            </a:r>
          </a:p>
          <a:p>
            <a:r>
              <a:rPr lang="en-US" dirty="0" smtClean="0"/>
              <a:t>Hygroscopic</a:t>
            </a:r>
          </a:p>
          <a:p>
            <a:r>
              <a:rPr lang="en-US" dirty="0" smtClean="0"/>
              <a:t>Coagulants</a:t>
            </a:r>
          </a:p>
          <a:p>
            <a:r>
              <a:rPr lang="en-US" dirty="0" smtClean="0"/>
              <a:t>Exothermic/Endothermic</a:t>
            </a:r>
          </a:p>
          <a:p>
            <a:r>
              <a:rPr lang="en-US" dirty="0" smtClean="0"/>
              <a:t>Radioactive</a:t>
            </a:r>
          </a:p>
          <a:p>
            <a:r>
              <a:rPr lang="en-US" dirty="0" smtClean="0"/>
              <a:t>Lachrymator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51512" y="1870636"/>
            <a:ext cx="1268760" cy="1268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443499"/>
            <a:ext cx="1278538" cy="12785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937" y="3833322"/>
            <a:ext cx="1338255" cy="1338255"/>
          </a:xfrm>
          <a:prstGeom prst="rect">
            <a:avLst/>
          </a:prstGeom>
        </p:spPr>
      </p:pic>
      <p:pic>
        <p:nvPicPr>
          <p:cNvPr id="8" name="Picture 2" descr="L:\kremesti.com\images\homepa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5785006"/>
            <a:ext cx="1943084" cy="827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MSDS</a:t>
            </a:r>
            <a:endParaRPr lang="bg-BG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Material Safety Data Sheet describes the properties of the chemical, its health risks and potential environmental impact. </a:t>
            </a:r>
          </a:p>
          <a:p>
            <a:r>
              <a:rPr lang="en-US" dirty="0" smtClean="0"/>
              <a:t>Appropriate Fire fighting/Accidental Release procedures/measures are also described. </a:t>
            </a:r>
          </a:p>
          <a:p>
            <a:r>
              <a:rPr lang="en-US" dirty="0" smtClean="0"/>
              <a:t>First aid measures in case of exposure</a:t>
            </a:r>
          </a:p>
          <a:p>
            <a:r>
              <a:rPr lang="en-US" dirty="0" smtClean="0"/>
              <a:t>Appropriate Storage Conditions/handling</a:t>
            </a:r>
          </a:p>
          <a:p>
            <a:r>
              <a:rPr lang="en-US" dirty="0" smtClean="0"/>
              <a:t>Supplier contact info and Emergency Contact Number</a:t>
            </a:r>
          </a:p>
          <a:p>
            <a:endParaRPr lang="bg-BG" dirty="0"/>
          </a:p>
        </p:txBody>
      </p:sp>
      <p:pic>
        <p:nvPicPr>
          <p:cNvPr id="5" name="Picture 2" descr="L:\kremesti.com\images\homep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5785006"/>
            <a:ext cx="1943084" cy="827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Detecting/Characterizing Chemicals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pH</a:t>
            </a:r>
          </a:p>
          <a:p>
            <a:r>
              <a:rPr lang="en-GB" dirty="0" smtClean="0"/>
              <a:t>Conductivity</a:t>
            </a:r>
          </a:p>
          <a:p>
            <a:r>
              <a:rPr lang="en-GB" dirty="0" smtClean="0"/>
              <a:t>Spectrophotometry</a:t>
            </a:r>
          </a:p>
          <a:p>
            <a:r>
              <a:rPr lang="en-GB" dirty="0" smtClean="0"/>
              <a:t>NMR</a:t>
            </a:r>
          </a:p>
          <a:p>
            <a:r>
              <a:rPr lang="en-GB" dirty="0" smtClean="0"/>
              <a:t>IR Spectroscopy</a:t>
            </a:r>
          </a:p>
          <a:p>
            <a:r>
              <a:rPr lang="en-GB" dirty="0" smtClean="0"/>
              <a:t>Crystallography</a:t>
            </a:r>
          </a:p>
          <a:p>
            <a:r>
              <a:rPr lang="en-GB" dirty="0" smtClean="0"/>
              <a:t>Mass Spectrometry</a:t>
            </a:r>
          </a:p>
          <a:p>
            <a:r>
              <a:rPr lang="en-GB" dirty="0" smtClean="0"/>
              <a:t>Gas Chromatography</a:t>
            </a:r>
          </a:p>
          <a:p>
            <a:r>
              <a:rPr lang="en-GB" dirty="0" smtClean="0"/>
              <a:t>HPLC</a:t>
            </a:r>
          </a:p>
          <a:p>
            <a:r>
              <a:rPr lang="en-GB" dirty="0" smtClean="0"/>
              <a:t>MP/BP/LOI</a:t>
            </a:r>
            <a:endParaRPr lang="en-GB" dirty="0"/>
          </a:p>
        </p:txBody>
      </p:sp>
      <p:pic>
        <p:nvPicPr>
          <p:cNvPr id="4" name="Picture 2" descr="L:\kremesti.com\images\homep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5785006"/>
            <a:ext cx="1943084" cy="827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51512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Chemical Resistance/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Compatibility Charts</a:t>
            </a:r>
            <a:endParaRPr lang="bg-BG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chemical has a chemical resistance chart that outlines which materials are suitable for storing/conveying this chemical</a:t>
            </a:r>
          </a:p>
          <a:p>
            <a:r>
              <a:rPr lang="en-US" dirty="0" smtClean="0"/>
              <a:t>There are chemical compatibility charts also for chemical warehouse storage managers. MSDS is still best place to check. </a:t>
            </a:r>
            <a:endParaRPr lang="bg-BG" dirty="0"/>
          </a:p>
        </p:txBody>
      </p:sp>
      <p:pic>
        <p:nvPicPr>
          <p:cNvPr id="5" name="Picture 2" descr="L:\kremesti.com\images\homep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5786454"/>
            <a:ext cx="1943084" cy="827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Safety/Environmental Legislation</a:t>
            </a:r>
            <a:endParaRPr lang="bg-BG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COSHH: Control of Substances Hazardous to Health</a:t>
            </a:r>
          </a:p>
          <a:p>
            <a:r>
              <a:rPr lang="en-US" dirty="0" smtClean="0"/>
              <a:t>PPG: Pollution Prevention Guidelines</a:t>
            </a:r>
          </a:p>
          <a:p>
            <a:r>
              <a:rPr lang="en-US" dirty="0" smtClean="0"/>
              <a:t>CLP: Chemical Labeling and Packaging</a:t>
            </a:r>
          </a:p>
          <a:p>
            <a:r>
              <a:rPr lang="en-US" dirty="0" smtClean="0"/>
              <a:t>REACH: </a:t>
            </a:r>
            <a:r>
              <a:rPr lang="en-GB" dirty="0"/>
              <a:t>Registration, Evaluation, Authorisation and Restriction of Chemicals </a:t>
            </a:r>
            <a:endParaRPr lang="en-GB" dirty="0" smtClean="0"/>
          </a:p>
          <a:p>
            <a:r>
              <a:rPr lang="en-GB" dirty="0"/>
              <a:t>Control of Major Accident Hazards (COMAH)</a:t>
            </a:r>
          </a:p>
          <a:p>
            <a:endParaRPr lang="bg-BG" dirty="0"/>
          </a:p>
        </p:txBody>
      </p:sp>
      <p:pic>
        <p:nvPicPr>
          <p:cNvPr id="5" name="Picture 2" descr="L:\kremesti.com\images\homep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5785006"/>
            <a:ext cx="1943084" cy="827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559</Words>
  <Application>Microsoft Office PowerPoint</Application>
  <PresentationFormat>On-screen Show (4:3)</PresentationFormat>
  <Paragraphs>156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Chemical Safety</vt:lpstr>
      <vt:lpstr>The Need for Chemicals</vt:lpstr>
      <vt:lpstr>Types of Chemicals</vt:lpstr>
      <vt:lpstr>Types of Chemical Reactions</vt:lpstr>
      <vt:lpstr>Main Properties of Chemicals/Chemical Reactions</vt:lpstr>
      <vt:lpstr>MSDS</vt:lpstr>
      <vt:lpstr>Detecting/Characterizing Chemicals</vt:lpstr>
      <vt:lpstr>Chemical Resistance/ Compatibility Charts</vt:lpstr>
      <vt:lpstr>Safety/Environmental Legislation</vt:lpstr>
      <vt:lpstr>Globally Harmonized System vs NFPA</vt:lpstr>
      <vt:lpstr>Chemicals Used at Carrington Power Station</vt:lpstr>
      <vt:lpstr>Never Mix Chemicals !!!</vt:lpstr>
      <vt:lpstr>Incompatible</vt:lpstr>
      <vt:lpstr>PPE/Small Spill Containment/Kit</vt:lpstr>
      <vt:lpstr>Large Spill</vt:lpstr>
      <vt:lpstr>Bulk Chemical Unloading</vt:lpstr>
      <vt:lpstr>Safety In Engineering </vt:lpstr>
      <vt:lpstr>Emergency Response</vt:lpstr>
      <vt:lpstr>Questions? Remarks?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Safety</dc:title>
  <dc:creator>Rami</dc:creator>
  <cp:lastModifiedBy>Rami</cp:lastModifiedBy>
  <cp:revision>59</cp:revision>
  <dcterms:created xsi:type="dcterms:W3CDTF">2015-10-25T12:09:54Z</dcterms:created>
  <dcterms:modified xsi:type="dcterms:W3CDTF">2015-11-15T13:39:14Z</dcterms:modified>
</cp:coreProperties>
</file>